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2" r:id="rId1"/>
  </p:sldMasterIdLst>
  <p:notesMasterIdLst>
    <p:notesMasterId r:id="rId9"/>
  </p:notesMasterIdLst>
  <p:handoutMasterIdLst>
    <p:handoutMasterId r:id="rId10"/>
  </p:handoutMasterIdLst>
  <p:sldIdLst>
    <p:sldId id="256" r:id="rId2"/>
    <p:sldId id="269" r:id="rId3"/>
    <p:sldId id="270" r:id="rId4"/>
    <p:sldId id="271" r:id="rId5"/>
    <p:sldId id="272" r:id="rId6"/>
    <p:sldId id="264" r:id="rId7"/>
    <p:sldId id="263" r:id="rId8"/>
  </p:sldIdLst>
  <p:sldSz cx="9144000" cy="6858000" type="screen4x3"/>
  <p:notesSz cx="6735763" cy="98663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933" y="0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391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933" y="9373391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3" y="0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6696"/>
            <a:ext cx="4939560" cy="443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391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3" y="9373391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company presentation 2012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22/11/2013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22/11/2013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company presentation 2012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22/11/2013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company presentation 2012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t>22/11/2013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t>22/11/2013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t>22/11/2013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t>22/11/2013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t>22/11/2013</a:t>
            </a:fld>
            <a:endParaRPr lang="de-DE" dirty="0"/>
          </a:p>
        </p:txBody>
      </p:sp>
      <p:sp>
        <p:nvSpPr>
          <p:cNvPr id="7" name="Textfeld 5"/>
          <p:cNvSpPr txBox="1"/>
          <p:nvPr userDrawn="1"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Documents and Settings\Tushita\Desktop\logos\German - Infinite Logo.jpg"/>
          <p:cNvPicPr>
            <a:picLocks noChangeAspect="1" noChangeArrowheads="1"/>
          </p:cNvPicPr>
          <p:nvPr userDrawn="1"/>
        </p:nvPicPr>
        <p:blipFill>
          <a:blip r:embed="rId11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6" r:id="rId2"/>
    <p:sldLayoutId id="2147483708" r:id="rId3"/>
    <p:sldLayoutId id="2147483709" r:id="rId4"/>
    <p:sldLayoutId id="2147483714" r:id="rId5"/>
    <p:sldLayoutId id="2147483710" r:id="rId6"/>
    <p:sldLayoutId id="2147483711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z.de/" TargetMode="External"/><Relationship Id="rId2" Type="http://schemas.openxmlformats.org/officeDocument/2006/relationships/hyperlink" Target="mailto:Michael.Blunck@giz.de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igen-re.in/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22/11/2013</a:t>
            </a:fld>
            <a:endParaRPr lang="de-DE" dirty="0"/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1040400" y="2564904"/>
            <a:ext cx="7034400" cy="220867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3200" b="0" dirty="0" smtClean="0"/>
              <a:t>Cookstove Practitioners’ Workshop</a:t>
            </a:r>
            <a:endParaRPr lang="en-US" sz="3200" b="0" dirty="0" smtClean="0"/>
          </a:p>
          <a:p>
            <a:pPr algn="ctr"/>
            <a:endParaRPr lang="en-US" sz="3200" b="0" dirty="0"/>
          </a:p>
          <a:p>
            <a:pPr algn="ctr"/>
            <a:r>
              <a:rPr lang="en-US" b="0" dirty="0" smtClean="0"/>
              <a:t>India Clean Cookstove Forum 2013</a:t>
            </a:r>
          </a:p>
          <a:p>
            <a:pPr algn="ctr"/>
            <a:r>
              <a:rPr lang="en-US" b="0" dirty="0" smtClean="0"/>
              <a:t>25</a:t>
            </a:r>
            <a:r>
              <a:rPr lang="en-US" b="0" baseline="30000" dirty="0" smtClean="0"/>
              <a:t>th</a:t>
            </a:r>
            <a:r>
              <a:rPr lang="en-US" b="0" dirty="0" smtClean="0"/>
              <a:t> </a:t>
            </a:r>
            <a:r>
              <a:rPr lang="en-US" b="0" dirty="0" smtClean="0"/>
              <a:t>November, 2013</a:t>
            </a:r>
          </a:p>
          <a:p>
            <a:pPr algn="ctr"/>
            <a:r>
              <a:rPr lang="en-US" b="0" dirty="0" smtClean="0"/>
              <a:t>New Delhi</a:t>
            </a:r>
          </a:p>
          <a:p>
            <a:pPr algn="ctr"/>
            <a:endParaRPr lang="en-US" sz="3200" b="0" dirty="0" smtClean="0"/>
          </a:p>
        </p:txBody>
      </p:sp>
    </p:spTree>
    <p:extLst>
      <p:ext uri="{BB962C8B-B14F-4D97-AF65-F5344CB8AC3E}">
        <p14:creationId xmlns:p14="http://schemas.microsoft.com/office/powerpoint/2010/main" val="2522716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GIZ Renewable Energy Portfolio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22/11/2013</a:t>
            </a:fld>
            <a:endParaRPr lang="de-DE" dirty="0"/>
          </a:p>
        </p:txBody>
      </p:sp>
      <p:sp>
        <p:nvSpPr>
          <p:cNvPr id="6" name="Textfeld 35"/>
          <p:cNvSpPr txBox="1">
            <a:spLocks noChangeArrowheads="1"/>
          </p:cNvSpPr>
          <p:nvPr/>
        </p:nvSpPr>
        <p:spPr bwMode="auto">
          <a:xfrm>
            <a:off x="179388" y="2420888"/>
            <a:ext cx="1352850" cy="10926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300" b="1" dirty="0">
                <a:solidFill>
                  <a:srgbClr val="C00000"/>
                </a:solidFill>
              </a:rPr>
              <a:t>Energy </a:t>
            </a:r>
            <a:r>
              <a:rPr lang="en-GB" sz="1300" b="1" dirty="0" smtClean="0">
                <a:solidFill>
                  <a:srgbClr val="C00000"/>
                </a:solidFill>
              </a:rPr>
              <a:t>Efficiency</a:t>
            </a:r>
            <a:endParaRPr lang="en-GB" sz="13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-GB" sz="1300" dirty="0">
                <a:solidFill>
                  <a:srgbClr val="000000"/>
                </a:solidFill>
              </a:rPr>
              <a:t> </a:t>
            </a:r>
            <a:r>
              <a:rPr lang="en-GB" sz="1300" b="1" dirty="0">
                <a:solidFill>
                  <a:srgbClr val="000000"/>
                </a:solidFill>
              </a:rPr>
              <a:t>Ministry of Power (BEE/CEA</a:t>
            </a:r>
            <a:r>
              <a:rPr lang="en-GB" sz="1200" b="1" dirty="0">
                <a:solidFill>
                  <a:srgbClr val="000000"/>
                </a:solidFill>
              </a:rPr>
              <a:t>)   </a:t>
            </a:r>
          </a:p>
        </p:txBody>
      </p:sp>
      <p:sp>
        <p:nvSpPr>
          <p:cNvPr id="9" name="Textfeld 36"/>
          <p:cNvSpPr txBox="1">
            <a:spLocks noChangeArrowheads="1"/>
          </p:cNvSpPr>
          <p:nvPr/>
        </p:nvSpPr>
        <p:spPr bwMode="auto">
          <a:xfrm>
            <a:off x="1618735" y="2421070"/>
            <a:ext cx="7345878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600" b="1" dirty="0">
                <a:solidFill>
                  <a:srgbClr val="C00000"/>
                </a:solidFill>
              </a:rPr>
              <a:t>Renewable </a:t>
            </a:r>
            <a:r>
              <a:rPr lang="en-GB" sz="1600" b="1" dirty="0" smtClean="0">
                <a:solidFill>
                  <a:srgbClr val="C00000"/>
                </a:solidFill>
              </a:rPr>
              <a:t>Energy</a:t>
            </a:r>
            <a:endParaRPr lang="en-GB" sz="1600" b="1" dirty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en-GB" sz="1600" b="1" dirty="0">
                <a:solidFill>
                  <a:srgbClr val="000000"/>
                </a:solidFill>
              </a:rPr>
              <a:t>Ministry of New and Renewable Energy</a:t>
            </a:r>
          </a:p>
        </p:txBody>
      </p:sp>
      <p:sp>
        <p:nvSpPr>
          <p:cNvPr id="10" name="Textfeld 99"/>
          <p:cNvSpPr txBox="1">
            <a:spLocks noChangeArrowheads="1"/>
          </p:cNvSpPr>
          <p:nvPr/>
        </p:nvSpPr>
        <p:spPr bwMode="auto">
          <a:xfrm>
            <a:off x="5362238" y="3230272"/>
            <a:ext cx="1778867" cy="181588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rgbClr val="000000"/>
                </a:solidFill>
              </a:rPr>
              <a:t>Commercialisation of Solar Energy in Urban and Industrial Areas (ComSolar) </a:t>
            </a:r>
            <a:endParaRPr lang="en-GB" sz="1400" b="1" dirty="0" smtClean="0">
              <a:solidFill>
                <a:srgbClr val="000000"/>
              </a:solidFill>
            </a:endParaRPr>
          </a:p>
          <a:p>
            <a:pPr>
              <a:defRPr/>
            </a:pPr>
            <a:endParaRPr lang="en-GB" sz="1400" b="1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GB" sz="1400" b="1" dirty="0" smtClean="0">
                <a:solidFill>
                  <a:srgbClr val="000000"/>
                </a:solidFill>
              </a:rPr>
              <a:t>BMU (4.9 M€)</a:t>
            </a:r>
            <a:endParaRPr lang="en-GB" sz="1400" b="1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GB" sz="1400" b="1" dirty="0">
                <a:solidFill>
                  <a:srgbClr val="000000"/>
                </a:solidFill>
              </a:rPr>
              <a:t>(12/2009- 12/2013)</a:t>
            </a:r>
          </a:p>
        </p:txBody>
      </p:sp>
      <p:sp>
        <p:nvSpPr>
          <p:cNvPr id="11" name="Textfeld 108"/>
          <p:cNvSpPr txBox="1">
            <a:spLocks noChangeArrowheads="1"/>
          </p:cNvSpPr>
          <p:nvPr/>
        </p:nvSpPr>
        <p:spPr bwMode="auto">
          <a:xfrm>
            <a:off x="3518259" y="3238632"/>
            <a:ext cx="1780739" cy="181588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rgbClr val="000000"/>
                </a:solidFill>
              </a:rPr>
              <a:t>Renewable Energy  Supply for Rural Areas (RESRA)</a:t>
            </a:r>
          </a:p>
          <a:p>
            <a:pPr>
              <a:defRPr/>
            </a:pPr>
            <a:endParaRPr lang="en-GB" sz="14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GB" sz="1400" b="1" dirty="0" smtClean="0">
              <a:solidFill>
                <a:srgbClr val="000000"/>
              </a:solidFill>
            </a:endParaRPr>
          </a:p>
          <a:p>
            <a:pPr>
              <a:defRPr/>
            </a:pPr>
            <a:endParaRPr lang="en-GB" sz="1400" b="1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GB" sz="1400" b="1" dirty="0" smtClean="0">
                <a:solidFill>
                  <a:srgbClr val="000000"/>
                </a:solidFill>
              </a:rPr>
              <a:t>BMU (2.5 M€)</a:t>
            </a:r>
            <a:endParaRPr lang="en-GB" sz="1400" b="1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GB" sz="1400" b="1" dirty="0">
                <a:solidFill>
                  <a:srgbClr val="000000"/>
                </a:solidFill>
              </a:rPr>
              <a:t>(10/2008- </a:t>
            </a:r>
            <a:r>
              <a:rPr lang="en-GB" sz="1400" b="1" dirty="0" smtClean="0">
                <a:solidFill>
                  <a:srgbClr val="000000"/>
                </a:solidFill>
              </a:rPr>
              <a:t>12/2013)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2" name="Textfeld 109"/>
          <p:cNvSpPr txBox="1">
            <a:spLocks noChangeArrowheads="1"/>
          </p:cNvSpPr>
          <p:nvPr/>
        </p:nvSpPr>
        <p:spPr bwMode="auto">
          <a:xfrm>
            <a:off x="1680513" y="3235457"/>
            <a:ext cx="1778867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rgbClr val="000000"/>
                </a:solidFill>
              </a:rPr>
              <a:t>IGEN-Renewable </a:t>
            </a:r>
            <a:r>
              <a:rPr lang="en-GB" sz="1400" b="1" dirty="0" smtClean="0">
                <a:solidFill>
                  <a:srgbClr val="000000"/>
                </a:solidFill>
              </a:rPr>
              <a:t>Energy Component</a:t>
            </a:r>
            <a:br>
              <a:rPr lang="en-GB" sz="1400" b="1" dirty="0" smtClean="0">
                <a:solidFill>
                  <a:srgbClr val="000000"/>
                </a:solidFill>
              </a:rPr>
            </a:br>
            <a:r>
              <a:rPr lang="en-GB" sz="1400" b="1" dirty="0" smtClean="0">
                <a:solidFill>
                  <a:srgbClr val="000000"/>
                </a:solidFill>
              </a:rPr>
              <a:t>(IGEN-RE)</a:t>
            </a:r>
            <a:endParaRPr lang="en-GB" sz="14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GB" sz="1400" dirty="0">
              <a:solidFill>
                <a:srgbClr val="000000"/>
              </a:solidFill>
            </a:endParaRPr>
          </a:p>
          <a:p>
            <a:pPr>
              <a:defRPr/>
            </a:pPr>
            <a:endParaRPr lang="en-GB" sz="1400" b="1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GB" sz="1400" b="1" dirty="0">
                <a:solidFill>
                  <a:srgbClr val="000000"/>
                </a:solidFill>
              </a:rPr>
              <a:t>BMZ </a:t>
            </a:r>
            <a:r>
              <a:rPr lang="en-GB" sz="1400" b="1" dirty="0" smtClean="0">
                <a:solidFill>
                  <a:srgbClr val="000000"/>
                </a:solidFill>
              </a:rPr>
              <a:t>(5 M€)</a:t>
            </a:r>
            <a:endParaRPr lang="en-GB" sz="1400" b="1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GB" sz="1400" b="1" dirty="0">
                <a:solidFill>
                  <a:srgbClr val="000000"/>
                </a:solidFill>
              </a:rPr>
              <a:t>(</a:t>
            </a:r>
            <a:r>
              <a:rPr lang="en-GB" sz="1400" b="1" dirty="0" smtClean="0">
                <a:solidFill>
                  <a:srgbClr val="000000"/>
                </a:solidFill>
              </a:rPr>
              <a:t>10/2010- </a:t>
            </a:r>
            <a:r>
              <a:rPr lang="en-GB" sz="1400" dirty="0" smtClean="0">
                <a:solidFill>
                  <a:srgbClr val="000000"/>
                </a:solidFill>
              </a:rPr>
              <a:t>12</a:t>
            </a:r>
            <a:r>
              <a:rPr lang="en-GB" sz="1400" b="1" dirty="0" smtClean="0">
                <a:solidFill>
                  <a:srgbClr val="000000"/>
                </a:solidFill>
              </a:rPr>
              <a:t>/2014)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3" name="Textfeld 109"/>
          <p:cNvSpPr txBox="1">
            <a:spLocks noChangeArrowheads="1"/>
          </p:cNvSpPr>
          <p:nvPr/>
        </p:nvSpPr>
        <p:spPr bwMode="auto">
          <a:xfrm>
            <a:off x="7209274" y="3235457"/>
            <a:ext cx="1780740" cy="181588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45720" rIns="45720">
            <a:spAutoFit/>
          </a:bodyPr>
          <a:lstStyle/>
          <a:p>
            <a:pPr>
              <a:defRPr/>
            </a:pPr>
            <a:r>
              <a:rPr lang="en-GB" sz="1400" b="1" dirty="0" err="1">
                <a:solidFill>
                  <a:srgbClr val="000000"/>
                </a:solidFill>
              </a:rPr>
              <a:t>SolMap</a:t>
            </a:r>
            <a:r>
              <a:rPr lang="en-GB" sz="1400" b="1" dirty="0">
                <a:solidFill>
                  <a:srgbClr val="000000"/>
                </a:solidFill>
              </a:rPr>
              <a:t>-</a:t>
            </a:r>
          </a:p>
          <a:p>
            <a:pPr>
              <a:defRPr/>
            </a:pPr>
            <a:r>
              <a:rPr lang="en-GB" sz="1400" b="1" dirty="0">
                <a:solidFill>
                  <a:srgbClr val="000000"/>
                </a:solidFill>
              </a:rPr>
              <a:t>Solar Mapping and Monitoring</a:t>
            </a:r>
          </a:p>
          <a:p>
            <a:pPr>
              <a:defRPr/>
            </a:pPr>
            <a:endParaRPr lang="en-GB" sz="14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GB" sz="1400" b="1" dirty="0" smtClean="0">
              <a:solidFill>
                <a:srgbClr val="000000"/>
              </a:solidFill>
            </a:endParaRPr>
          </a:p>
          <a:p>
            <a:pPr>
              <a:defRPr/>
            </a:pPr>
            <a:endParaRPr lang="en-GB" sz="1400" b="1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GB" sz="1400" b="1" dirty="0" smtClean="0">
                <a:solidFill>
                  <a:srgbClr val="000000"/>
                </a:solidFill>
              </a:rPr>
              <a:t>BMU (1.6 M€)</a:t>
            </a:r>
            <a:endParaRPr lang="en-GB" sz="1400" b="1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GB" sz="1400" b="1" dirty="0">
                <a:solidFill>
                  <a:srgbClr val="000000"/>
                </a:solidFill>
              </a:rPr>
              <a:t>(11/2010- 02/2014)</a:t>
            </a:r>
          </a:p>
        </p:txBody>
      </p:sp>
      <p:sp>
        <p:nvSpPr>
          <p:cNvPr id="14" name="Rectangle 116"/>
          <p:cNvSpPr>
            <a:spLocks noChangeArrowheads="1"/>
          </p:cNvSpPr>
          <p:nvPr/>
        </p:nvSpPr>
        <p:spPr bwMode="auto">
          <a:xfrm>
            <a:off x="1618735" y="3154799"/>
            <a:ext cx="7401440" cy="2015991"/>
          </a:xfrm>
          <a:prstGeom prst="rect">
            <a:avLst/>
          </a:prstGeom>
          <a:noFill/>
          <a:ln w="28575" cmpd="dbl" algn="ctr">
            <a:solidFill>
              <a:schemeClr val="tx1"/>
            </a:solidFill>
            <a:prstDash val="dashDot"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1680513" y="3223514"/>
            <a:ext cx="1778867" cy="1831000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9247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00" y="1138430"/>
            <a:ext cx="7776000" cy="617928"/>
          </a:xfrm>
        </p:spPr>
        <p:txBody>
          <a:bodyPr/>
          <a:lstStyle/>
          <a:p>
            <a:r>
              <a:rPr lang="en-US" dirty="0" smtClean="0"/>
              <a:t>IGEN-RE Component Concept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664165" y="6581001"/>
            <a:ext cx="1295400" cy="246221"/>
          </a:xfrm>
        </p:spPr>
        <p:txBody>
          <a:bodyPr/>
          <a:lstStyle/>
          <a:p>
            <a:fld id="{FE786E77-8943-46B0-A5F4-9FE2BBEC74F5}" type="datetime1">
              <a:rPr lang="en-GB" noProof="0" smtClean="0"/>
              <a:t>22/11/2013</a:t>
            </a:fld>
            <a:endParaRPr lang="de-DE" noProof="0"/>
          </a:p>
        </p:txBody>
      </p:sp>
      <p:grpSp>
        <p:nvGrpSpPr>
          <p:cNvPr id="10" name="Gruppieren 35"/>
          <p:cNvGrpSpPr/>
          <p:nvPr/>
        </p:nvGrpSpPr>
        <p:grpSpPr>
          <a:xfrm>
            <a:off x="551527" y="1665181"/>
            <a:ext cx="3644153" cy="4792768"/>
            <a:chOff x="2164976" y="2008094"/>
            <a:chExt cx="3644153" cy="4029634"/>
          </a:xfrm>
        </p:grpSpPr>
        <p:sp>
          <p:nvSpPr>
            <p:cNvPr id="11" name="Rechteck 29"/>
            <p:cNvSpPr/>
            <p:nvPr/>
          </p:nvSpPr>
          <p:spPr bwMode="auto">
            <a:xfrm>
              <a:off x="2164976" y="2008094"/>
              <a:ext cx="3644153" cy="40296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999999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feld 9"/>
            <p:cNvSpPr txBox="1"/>
            <p:nvPr/>
          </p:nvSpPr>
          <p:spPr>
            <a:xfrm>
              <a:off x="2962349" y="2104898"/>
              <a:ext cx="20484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cap="all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AREAS </a:t>
              </a:r>
              <a:br>
                <a:rPr lang="en-GB" sz="1600" cap="all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en-GB" sz="1600" cap="all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OF INTERVENTION</a:t>
              </a:r>
            </a:p>
            <a:p>
              <a:pPr algn="ctr"/>
              <a:endParaRPr lang="en-GB" sz="1600" cap="all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Gruppieren 37"/>
          <p:cNvGrpSpPr/>
          <p:nvPr/>
        </p:nvGrpSpPr>
        <p:grpSpPr>
          <a:xfrm>
            <a:off x="624785" y="4461104"/>
            <a:ext cx="3422978" cy="739579"/>
            <a:chOff x="2238234" y="4096880"/>
            <a:chExt cx="3422978" cy="739579"/>
          </a:xfrm>
        </p:grpSpPr>
        <p:sp>
          <p:nvSpPr>
            <p:cNvPr id="14" name="Textfeld 7"/>
            <p:cNvSpPr txBox="1"/>
            <p:nvPr/>
          </p:nvSpPr>
          <p:spPr>
            <a:xfrm>
              <a:off x="2429302" y="4096880"/>
              <a:ext cx="3231910" cy="73957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400" dirty="0" smtClean="0"/>
                <a:t>RE policy and RE promotion at union state level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15" name="Ellipse 33"/>
            <p:cNvSpPr/>
            <p:nvPr/>
          </p:nvSpPr>
          <p:spPr bwMode="auto">
            <a:xfrm>
              <a:off x="2238234" y="4302894"/>
              <a:ext cx="354843" cy="354843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800" dirty="0" smtClean="0">
                  <a:solidFill>
                    <a:schemeClr val="bg1"/>
                  </a:solidFill>
                  <a:latin typeface="Arial" charset="0"/>
                </a:rPr>
                <a:t>3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6" name="Gruppieren 41"/>
          <p:cNvGrpSpPr/>
          <p:nvPr/>
        </p:nvGrpSpPr>
        <p:grpSpPr>
          <a:xfrm>
            <a:off x="4291493" y="1665181"/>
            <a:ext cx="1640540" cy="4792768"/>
            <a:chOff x="5876366" y="2008094"/>
            <a:chExt cx="1640540" cy="4029634"/>
          </a:xfrm>
        </p:grpSpPr>
        <p:sp>
          <p:nvSpPr>
            <p:cNvPr id="17" name="Rechteck 30"/>
            <p:cNvSpPr/>
            <p:nvPr/>
          </p:nvSpPr>
          <p:spPr bwMode="auto">
            <a:xfrm>
              <a:off x="5876366" y="2008094"/>
              <a:ext cx="1640540" cy="40296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999999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feld 27"/>
            <p:cNvSpPr txBox="1"/>
            <p:nvPr/>
          </p:nvSpPr>
          <p:spPr>
            <a:xfrm>
              <a:off x="6268552" y="2104898"/>
              <a:ext cx="9012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cap="all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Main </a:t>
              </a:r>
              <a:br>
                <a:rPr lang="en-GB" sz="1600" cap="all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en-GB" sz="1600" cap="all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Focus</a:t>
              </a:r>
              <a:endParaRPr lang="en-GB" sz="1600" cap="all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1" name="Textfeld 16"/>
          <p:cNvSpPr txBox="1"/>
          <p:nvPr/>
        </p:nvSpPr>
        <p:spPr>
          <a:xfrm>
            <a:off x="4422906" y="4906722"/>
            <a:ext cx="14491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0" dirty="0" smtClean="0">
                <a:solidFill>
                  <a:schemeClr val="tx1"/>
                </a:solidFill>
              </a:rPr>
              <a:t>Enabling Environment, Scaling-up</a:t>
            </a:r>
          </a:p>
        </p:txBody>
      </p:sp>
      <p:grpSp>
        <p:nvGrpSpPr>
          <p:cNvPr id="22" name="Gruppieren 38"/>
          <p:cNvGrpSpPr/>
          <p:nvPr/>
        </p:nvGrpSpPr>
        <p:grpSpPr>
          <a:xfrm>
            <a:off x="624785" y="2579821"/>
            <a:ext cx="3422978" cy="739579"/>
            <a:chOff x="2238234" y="5166125"/>
            <a:chExt cx="3422978" cy="739579"/>
          </a:xfrm>
        </p:grpSpPr>
        <p:sp>
          <p:nvSpPr>
            <p:cNvPr id="23" name="Textfeld 8"/>
            <p:cNvSpPr txBox="1"/>
            <p:nvPr/>
          </p:nvSpPr>
          <p:spPr>
            <a:xfrm>
              <a:off x="2429302" y="5166125"/>
              <a:ext cx="3231910" cy="73957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IN" sz="1400" dirty="0" smtClean="0"/>
                <a:t>Decentralized </a:t>
              </a:r>
              <a:r>
                <a:rPr lang="en-IN" sz="1400" dirty="0"/>
                <a:t>rural </a:t>
              </a:r>
              <a:r>
                <a:rPr lang="en-IN" sz="1400" dirty="0" smtClean="0"/>
                <a:t>electrification</a:t>
              </a:r>
              <a:endParaRPr lang="en-GB" sz="14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4" name="Ellipse 34"/>
            <p:cNvSpPr/>
            <p:nvPr/>
          </p:nvSpPr>
          <p:spPr bwMode="auto">
            <a:xfrm>
              <a:off x="2238234" y="5372139"/>
              <a:ext cx="354843" cy="354843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800" dirty="0">
                  <a:solidFill>
                    <a:schemeClr val="bg1"/>
                  </a:solidFill>
                  <a:latin typeface="Arial" charset="0"/>
                </a:rPr>
                <a:t>1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5" name="Gruppieren 38"/>
          <p:cNvGrpSpPr/>
          <p:nvPr/>
        </p:nvGrpSpPr>
        <p:grpSpPr>
          <a:xfrm>
            <a:off x="624785" y="3522796"/>
            <a:ext cx="3422978" cy="739579"/>
            <a:chOff x="2238234" y="5166125"/>
            <a:chExt cx="3422978" cy="739579"/>
          </a:xfrm>
        </p:grpSpPr>
        <p:sp>
          <p:nvSpPr>
            <p:cNvPr id="26" name="Textfeld 48"/>
            <p:cNvSpPr txBox="1"/>
            <p:nvPr/>
          </p:nvSpPr>
          <p:spPr>
            <a:xfrm>
              <a:off x="2429302" y="5166125"/>
              <a:ext cx="3231910" cy="73957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400" dirty="0" smtClean="0"/>
                <a:t>Retailing of stand-alone RE products 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27" name="Ellipse 49"/>
            <p:cNvSpPr/>
            <p:nvPr/>
          </p:nvSpPr>
          <p:spPr bwMode="auto">
            <a:xfrm>
              <a:off x="2238234" y="5372139"/>
              <a:ext cx="354843" cy="354843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800" dirty="0">
                  <a:solidFill>
                    <a:schemeClr val="bg1"/>
                  </a:solidFill>
                  <a:latin typeface="Arial" charset="0"/>
                </a:rPr>
                <a:t>2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0" name="Textfeld 17"/>
          <p:cNvSpPr txBox="1"/>
          <p:nvPr/>
        </p:nvSpPr>
        <p:spPr>
          <a:xfrm>
            <a:off x="4388398" y="2944430"/>
            <a:ext cx="1389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0" dirty="0" smtClean="0">
                <a:solidFill>
                  <a:schemeClr val="tx1"/>
                </a:solidFill>
              </a:rPr>
              <a:t>Replicable Business</a:t>
            </a:r>
          </a:p>
          <a:p>
            <a:pPr algn="ctr"/>
            <a:r>
              <a:rPr lang="en-GB" sz="1600" b="0" dirty="0" smtClean="0">
                <a:solidFill>
                  <a:schemeClr val="tx1"/>
                </a:solidFill>
              </a:rPr>
              <a:t>Models</a:t>
            </a:r>
          </a:p>
        </p:txBody>
      </p:sp>
      <p:grpSp>
        <p:nvGrpSpPr>
          <p:cNvPr id="34" name="Gruppieren 36"/>
          <p:cNvGrpSpPr/>
          <p:nvPr/>
        </p:nvGrpSpPr>
        <p:grpSpPr>
          <a:xfrm>
            <a:off x="624785" y="5441619"/>
            <a:ext cx="3422978" cy="739579"/>
            <a:chOff x="2238234" y="3027635"/>
            <a:chExt cx="3422978" cy="739579"/>
          </a:xfrm>
        </p:grpSpPr>
        <p:sp>
          <p:nvSpPr>
            <p:cNvPr id="35" name="Textfeld 6"/>
            <p:cNvSpPr txBox="1"/>
            <p:nvPr/>
          </p:nvSpPr>
          <p:spPr>
            <a:xfrm>
              <a:off x="2429302" y="3027635"/>
              <a:ext cx="3231910" cy="73957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400" dirty="0" smtClean="0">
                  <a:solidFill>
                    <a:schemeClr val="bg1"/>
                  </a:solidFill>
                </a:rPr>
                <a:t>Policy dialogue at national level</a:t>
              </a:r>
            </a:p>
          </p:txBody>
        </p:sp>
        <p:sp>
          <p:nvSpPr>
            <p:cNvPr id="36" name="Ellipse 32"/>
            <p:cNvSpPr/>
            <p:nvPr/>
          </p:nvSpPr>
          <p:spPr bwMode="auto">
            <a:xfrm>
              <a:off x="2238234" y="3233649"/>
              <a:ext cx="354843" cy="354843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800" dirty="0" smtClean="0">
                  <a:solidFill>
                    <a:schemeClr val="bg1"/>
                  </a:solidFill>
                  <a:latin typeface="Arial" charset="0"/>
                </a:rPr>
                <a:t>4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0" name="Gruppieren 41"/>
          <p:cNvGrpSpPr/>
          <p:nvPr/>
        </p:nvGrpSpPr>
        <p:grpSpPr>
          <a:xfrm>
            <a:off x="6354509" y="1687269"/>
            <a:ext cx="2546733" cy="4792767"/>
            <a:chOff x="5681760" y="2123469"/>
            <a:chExt cx="1640540" cy="4029634"/>
          </a:xfrm>
        </p:grpSpPr>
        <p:sp>
          <p:nvSpPr>
            <p:cNvPr id="41" name="Rechteck 30"/>
            <p:cNvSpPr/>
            <p:nvPr/>
          </p:nvSpPr>
          <p:spPr bwMode="auto">
            <a:xfrm>
              <a:off x="5681760" y="2123469"/>
              <a:ext cx="1640540" cy="402963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Arial" charset="0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/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000" dirty="0">
                <a:solidFill>
                  <a:schemeClr val="tx1"/>
                </a:solidFill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Improved Conditions for Renewable Energy in Rural Areas</a:t>
              </a:r>
            </a:p>
          </p:txBody>
        </p:sp>
        <p:sp>
          <p:nvSpPr>
            <p:cNvPr id="42" name="Textfeld 27"/>
            <p:cNvSpPr txBox="1"/>
            <p:nvPr/>
          </p:nvSpPr>
          <p:spPr>
            <a:xfrm>
              <a:off x="5810097" y="2201702"/>
              <a:ext cx="1345241" cy="284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cap="all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Objective</a:t>
              </a:r>
              <a:endParaRPr lang="en-GB" sz="1600" cap="all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8" name="Chevron 47"/>
          <p:cNvSpPr/>
          <p:nvPr/>
        </p:nvSpPr>
        <p:spPr bwMode="auto">
          <a:xfrm>
            <a:off x="4003601" y="2777486"/>
            <a:ext cx="415585" cy="1223959"/>
          </a:xfrm>
          <a:prstGeom prst="chevron">
            <a:avLst>
              <a:gd name="adj" fmla="val 64144"/>
            </a:avLst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N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49" name="Chevron 48"/>
          <p:cNvSpPr/>
          <p:nvPr/>
        </p:nvSpPr>
        <p:spPr bwMode="auto">
          <a:xfrm>
            <a:off x="4023740" y="4692610"/>
            <a:ext cx="415585" cy="1223959"/>
          </a:xfrm>
          <a:prstGeom prst="chevron">
            <a:avLst>
              <a:gd name="adj" fmla="val 64144"/>
            </a:avLst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N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50" name="Chevron 49"/>
          <p:cNvSpPr/>
          <p:nvPr/>
        </p:nvSpPr>
        <p:spPr bwMode="auto">
          <a:xfrm>
            <a:off x="5837658" y="3518950"/>
            <a:ext cx="533162" cy="1650020"/>
          </a:xfrm>
          <a:prstGeom prst="chevron">
            <a:avLst>
              <a:gd name="adj" fmla="val 75390"/>
            </a:avLst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N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645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0" grpId="0"/>
      <p:bldP spid="48" grpId="0" animBg="1"/>
      <p:bldP spid="49" grpId="0" animBg="1"/>
      <p:bldP spid="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activities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22/11/2013</a:t>
            </a:fld>
            <a:endParaRPr lang="de-DE" noProof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4000" y="2448000"/>
            <a:ext cx="6637004" cy="3816000"/>
          </a:xfrm>
        </p:spPr>
        <p:txBody>
          <a:bodyPr/>
          <a:lstStyle/>
          <a:p>
            <a:r>
              <a:rPr lang="en-IN" b="1" dirty="0" smtClean="0"/>
              <a:t>Implementing pilots </a:t>
            </a:r>
            <a:r>
              <a:rPr lang="en-IN" dirty="0" smtClean="0"/>
              <a:t>to demonstrate replicable </a:t>
            </a:r>
            <a:r>
              <a:rPr lang="en-IN" dirty="0"/>
              <a:t>business </a:t>
            </a:r>
            <a:r>
              <a:rPr lang="en-IN" dirty="0" smtClean="0"/>
              <a:t>models together with the private sector</a:t>
            </a:r>
          </a:p>
          <a:p>
            <a:r>
              <a:rPr lang="en-IN" dirty="0" smtClean="0"/>
              <a:t>Facilitating </a:t>
            </a:r>
            <a:r>
              <a:rPr lang="en-IN" dirty="0"/>
              <a:t>the development and implementation of </a:t>
            </a:r>
            <a:r>
              <a:rPr lang="en-IN" b="1" dirty="0"/>
              <a:t>supportive policies and programmes</a:t>
            </a:r>
            <a:r>
              <a:rPr lang="en-IN" dirty="0"/>
              <a:t> at state and </a:t>
            </a:r>
            <a:r>
              <a:rPr lang="en-IN" dirty="0" smtClean="0"/>
              <a:t>national </a:t>
            </a:r>
            <a:r>
              <a:rPr lang="en-IN" dirty="0"/>
              <a:t>level</a:t>
            </a:r>
          </a:p>
          <a:p>
            <a:r>
              <a:rPr lang="en-IN" b="1" dirty="0" smtClean="0"/>
              <a:t>Capacity </a:t>
            </a:r>
            <a:r>
              <a:rPr lang="en-IN" b="1" dirty="0"/>
              <a:t>development  &amp; support for key stakeholders </a:t>
            </a:r>
            <a:r>
              <a:rPr lang="en-IN" dirty="0"/>
              <a:t>in the rural RE sector: e.g. public institutions, rural banks, </a:t>
            </a:r>
            <a:r>
              <a:rPr lang="en-IN" dirty="0" smtClean="0"/>
              <a:t>entrepreneurs, </a:t>
            </a:r>
            <a:r>
              <a:rPr lang="en-IN" dirty="0"/>
              <a:t>etc.</a:t>
            </a:r>
          </a:p>
          <a:p>
            <a:r>
              <a:rPr lang="en-IN" b="1" dirty="0" smtClean="0"/>
              <a:t>Networking, knowledge dissemination</a:t>
            </a:r>
            <a:r>
              <a:rPr lang="en-IN" dirty="0" smtClean="0"/>
              <a:t>: support for conferences</a:t>
            </a:r>
            <a:r>
              <a:rPr lang="en-IN" dirty="0"/>
              <a:t>, workshops, </a:t>
            </a:r>
            <a:r>
              <a:rPr lang="en-IN" dirty="0" smtClean="0"/>
              <a:t>networks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27"/>
          <a:stretch/>
        </p:blipFill>
        <p:spPr>
          <a:xfrm>
            <a:off x="7321004" y="1914069"/>
            <a:ext cx="1525950" cy="1254800"/>
          </a:xfrm>
          <a:prstGeom prst="rect">
            <a:avLst/>
          </a:prstGeom>
        </p:spPr>
      </p:pic>
      <p:pic>
        <p:nvPicPr>
          <p:cNvPr id="6" name="Picture 2" descr="C:\Users\comsolar111\Google Drive\GIZ\Photographs Official Visits\2013-02-06\0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14" y="4728695"/>
            <a:ext cx="1543898" cy="136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onkar\IGEN RE\Cookstove Business plan\Photos\DSCN12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109" y="3338538"/>
            <a:ext cx="1579740" cy="118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5506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pPr/>
              <a:t>22/11/2013</a:t>
            </a:fld>
            <a:endParaRPr lang="de-DE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853515" y="1052736"/>
            <a:ext cx="0" cy="56166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61549" y="3602512"/>
            <a:ext cx="868680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ounded Rectangle 8"/>
          <p:cNvSpPr/>
          <p:nvPr/>
        </p:nvSpPr>
        <p:spPr bwMode="auto">
          <a:xfrm>
            <a:off x="197704" y="1930057"/>
            <a:ext cx="1569312" cy="1556960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solidFill>
                  <a:schemeClr val="tx1"/>
                </a:solidFill>
              </a:rPr>
              <a:t>Rural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Electrification /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solidFill>
                  <a:schemeClr val="tx1"/>
                </a:solidFill>
              </a:rPr>
              <a:t>Mini Grids</a:t>
            </a:r>
            <a:endParaRPr kumimoji="0" lang="en-IN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97704" y="3684726"/>
            <a:ext cx="1569312" cy="1705225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chemeClr val="tx1"/>
                </a:solidFill>
              </a:rPr>
              <a:t>Market Development for RE products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4139514" y="1163941"/>
            <a:ext cx="106060" cy="53849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ounded Rectangle 11"/>
          <p:cNvSpPr/>
          <p:nvPr/>
        </p:nvSpPr>
        <p:spPr bwMode="auto">
          <a:xfrm>
            <a:off x="2012089" y="1052736"/>
            <a:ext cx="2016213" cy="499941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solidFill>
                  <a:schemeClr val="tx1"/>
                </a:solidFill>
              </a:rPr>
              <a:t>Development / Piloting of Business Models</a:t>
            </a:r>
            <a:endParaRPr kumimoji="0" lang="en-IN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462846" y="1056851"/>
            <a:ext cx="2016213" cy="499941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solidFill>
                  <a:schemeClr val="tx1"/>
                </a:solidFill>
              </a:rPr>
              <a:t>Replication / Up-Scaling</a:t>
            </a:r>
            <a:endParaRPr kumimoji="0" lang="en-IN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560172" y="1641816"/>
            <a:ext cx="813898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6680887" y="1163941"/>
            <a:ext cx="24711" cy="53849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ounded Rectangle 15"/>
          <p:cNvSpPr/>
          <p:nvPr/>
        </p:nvSpPr>
        <p:spPr bwMode="auto">
          <a:xfrm>
            <a:off x="6932138" y="1056851"/>
            <a:ext cx="2016213" cy="499941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solidFill>
                  <a:schemeClr val="tx1"/>
                </a:solidFill>
              </a:rPr>
              <a:t>Political Framework / Support Programmes</a:t>
            </a:r>
            <a:endParaRPr kumimoji="0" lang="en-IN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2012093" y="4191385"/>
            <a:ext cx="6936258" cy="348104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smtClean="0">
                <a:solidFill>
                  <a:schemeClr val="tx1"/>
                </a:solidFill>
              </a:rPr>
              <a:t>Improved Biomass Cookstoves</a:t>
            </a:r>
            <a:br>
              <a:rPr lang="de-DE" sz="1000" dirty="0" smtClean="0">
                <a:solidFill>
                  <a:schemeClr val="tx1"/>
                </a:solidFill>
              </a:rPr>
            </a:br>
            <a:r>
              <a:rPr lang="de-DE" sz="1000" dirty="0" smtClean="0">
                <a:solidFill>
                  <a:schemeClr val="tx1"/>
                </a:solidFill>
              </a:rPr>
              <a:t>Bihar, West-Bengal, Uttar Pradesh, Uttarakhand</a:t>
            </a:r>
            <a:endParaRPr kumimoji="0" lang="en-IN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8" name="Straight Arrow Connector 17"/>
          <p:cNvCxnSpPr>
            <a:stCxn id="12" idx="3"/>
            <a:endCxn id="13" idx="1"/>
          </p:cNvCxnSpPr>
          <p:nvPr/>
        </p:nvCxnSpPr>
        <p:spPr bwMode="auto">
          <a:xfrm>
            <a:off x="4028302" y="1302707"/>
            <a:ext cx="434544" cy="411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13" idx="3"/>
            <a:endCxn id="16" idx="1"/>
          </p:cNvCxnSpPr>
          <p:nvPr/>
        </p:nvCxnSpPr>
        <p:spPr bwMode="auto">
          <a:xfrm>
            <a:off x="6479059" y="1306822"/>
            <a:ext cx="453079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48048" y="5542352"/>
            <a:ext cx="868680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ounded Rectangle 20"/>
          <p:cNvSpPr/>
          <p:nvPr/>
        </p:nvSpPr>
        <p:spPr bwMode="auto">
          <a:xfrm>
            <a:off x="4337222" y="4652669"/>
            <a:ext cx="2150076" cy="348104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smtClean="0">
                <a:solidFill>
                  <a:schemeClr val="tx1"/>
                </a:solidFill>
              </a:rPr>
              <a:t>SELCO Incubation Centre</a:t>
            </a:r>
            <a:endParaRPr kumimoji="0" lang="en-IN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1989438" y="2216294"/>
            <a:ext cx="6958913" cy="348104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chemeClr val="tx1"/>
                </a:solidFill>
              </a:rPr>
              <a:t>Mini Grids</a:t>
            </a:r>
            <a:br>
              <a:rPr lang="en-US" sz="1000" dirty="0" smtClean="0">
                <a:solidFill>
                  <a:schemeClr val="tx1"/>
                </a:solidFill>
              </a:rPr>
            </a:br>
            <a:r>
              <a:rPr lang="de-DE" sz="1000" dirty="0" smtClean="0">
                <a:solidFill>
                  <a:schemeClr val="tx1"/>
                </a:solidFill>
              </a:rPr>
              <a:t>West Bengal</a:t>
            </a:r>
            <a:endParaRPr kumimoji="0" lang="en-IN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3937683" y="2706108"/>
            <a:ext cx="2594919" cy="34810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smtClean="0">
                <a:solidFill>
                  <a:schemeClr val="tx1"/>
                </a:solidFill>
              </a:rPr>
              <a:t>Planned for 2014</a:t>
            </a:r>
            <a:endParaRPr kumimoji="0" lang="en-IN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1989438" y="2699933"/>
            <a:ext cx="2150074" cy="348104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smtClean="0">
                <a:solidFill>
                  <a:schemeClr val="tx1"/>
                </a:solidFill>
              </a:rPr>
              <a:t>Pine Needle Gasification Uttarakhand</a:t>
            </a:r>
            <a:endParaRPr kumimoji="0" lang="en-IN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2012090" y="5103638"/>
            <a:ext cx="6936261" cy="348104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smtClean="0">
                <a:solidFill>
                  <a:schemeClr val="tx1"/>
                </a:solidFill>
              </a:rPr>
              <a:t>Solar Water Pumps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smtClean="0">
                <a:solidFill>
                  <a:schemeClr val="tx1"/>
                </a:solidFill>
              </a:rPr>
              <a:t>Bihar</a:t>
            </a:r>
            <a:endParaRPr kumimoji="0" lang="en-IN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1989437" y="3701234"/>
            <a:ext cx="6958914" cy="348104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smtClean="0">
                <a:solidFill>
                  <a:schemeClr val="tx1"/>
                </a:solidFill>
              </a:rPr>
              <a:t>Improved Water-Mills</a:t>
            </a:r>
            <a:br>
              <a:rPr lang="de-DE" sz="1000" dirty="0" smtClean="0">
                <a:solidFill>
                  <a:schemeClr val="tx1"/>
                </a:solidFill>
              </a:rPr>
            </a:br>
            <a:r>
              <a:rPr lang="de-DE" sz="1000" dirty="0" smtClean="0">
                <a:solidFill>
                  <a:schemeClr val="tx1"/>
                </a:solidFill>
              </a:rPr>
              <a:t>Uttarakhand</a:t>
            </a:r>
            <a:endParaRPr kumimoji="0" lang="en-IN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2012091" y="1727188"/>
            <a:ext cx="6958913" cy="348104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chemeClr val="tx1"/>
                </a:solidFill>
              </a:rPr>
              <a:t>Solar Mini Grids</a:t>
            </a:r>
            <a:br>
              <a:rPr lang="en-US" sz="1000" dirty="0" smtClean="0">
                <a:solidFill>
                  <a:schemeClr val="tx1"/>
                </a:solidFill>
              </a:rPr>
            </a:br>
            <a:r>
              <a:rPr lang="en-US" sz="1000" dirty="0" smtClean="0">
                <a:solidFill>
                  <a:schemeClr val="tx1"/>
                </a:solidFill>
              </a:rPr>
              <a:t>Uttar Pradesh</a:t>
            </a:r>
            <a:endParaRPr kumimoji="0" lang="en-IN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234603" y="5659167"/>
            <a:ext cx="1569312" cy="88968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chemeClr val="tx1"/>
                </a:solidFill>
              </a:rPr>
              <a:t>Cross-cutting Issues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2012091" y="6411731"/>
            <a:ext cx="6936259" cy="25762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smtClean="0">
                <a:solidFill>
                  <a:schemeClr val="tx1"/>
                </a:solidFill>
              </a:rPr>
              <a:t>Gender</a:t>
            </a:r>
            <a:endParaRPr kumimoji="0" lang="en-IN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2012093" y="6051691"/>
            <a:ext cx="6958911" cy="25762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smtClean="0">
                <a:solidFill>
                  <a:schemeClr val="tx1"/>
                </a:solidFill>
              </a:rPr>
              <a:t>Involving Corporates</a:t>
            </a:r>
            <a:endParaRPr kumimoji="0" lang="en-IN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2012091" y="5691651"/>
            <a:ext cx="6936259" cy="25762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smtClean="0">
                <a:solidFill>
                  <a:schemeClr val="tx1"/>
                </a:solidFill>
              </a:rPr>
              <a:t>Facilitating Finance</a:t>
            </a:r>
            <a:endParaRPr kumimoji="0" lang="en-IN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9" name="Rounded Rectangle 38"/>
          <p:cNvSpPr/>
          <p:nvPr/>
        </p:nvSpPr>
        <p:spPr bwMode="auto">
          <a:xfrm>
            <a:off x="2012089" y="3153661"/>
            <a:ext cx="6958913" cy="348104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chemeClr val="tx1"/>
                </a:solidFill>
              </a:rPr>
              <a:t>Financial Viability of Biomass Gasification</a:t>
            </a:r>
            <a:endParaRPr kumimoji="0" lang="en-IN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84168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 - India Clean Cookstove Forum 2013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22/11/2013</a:t>
            </a:fld>
            <a:endParaRPr lang="de-DE" dirty="0"/>
          </a:p>
        </p:txBody>
      </p:sp>
      <p:sp>
        <p:nvSpPr>
          <p:cNvPr id="2" name="Rounded Rectangle 1"/>
          <p:cNvSpPr/>
          <p:nvPr/>
        </p:nvSpPr>
        <p:spPr bwMode="auto">
          <a:xfrm>
            <a:off x="251520" y="2780928"/>
            <a:ext cx="2016224" cy="352839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bg1"/>
                </a:solidFill>
              </a:rPr>
              <a:t>Practitioners’ Workshop</a:t>
            </a:r>
            <a:endParaRPr kumimoji="0" lang="en-IN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6512" y="2204864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/>
                </a:solidFill>
              </a:rPr>
              <a:t>Day 1 – 25/11</a:t>
            </a:r>
            <a:endParaRPr lang="en-IN" sz="2000" dirty="0">
              <a:solidFill>
                <a:schemeClr val="accent4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51520" y="3861048"/>
            <a:ext cx="2016224" cy="540060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Demand</a:t>
            </a:r>
            <a:endParaRPr kumimoji="0" lang="en-IN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251520" y="4581128"/>
            <a:ext cx="2016224" cy="540060"/>
          </a:xfrm>
          <a:prstGeom prst="round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Supply</a:t>
            </a:r>
            <a:endParaRPr kumimoji="0" lang="en-IN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251520" y="5373216"/>
            <a:ext cx="2016224" cy="540060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Ecosystem</a:t>
            </a:r>
            <a:endParaRPr kumimoji="0" lang="en-IN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3779912" y="2780928"/>
            <a:ext cx="2016224" cy="3528392"/>
          </a:xfrm>
          <a:prstGeom prst="round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tx1"/>
                </a:solidFill>
              </a:rPr>
              <a:t>Cookstove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Forum</a:t>
            </a:r>
            <a:endParaRPr kumimoji="0" lang="en-I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91880" y="2204864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/>
                </a:solidFill>
              </a:rPr>
              <a:t>Day 2 – 26/11</a:t>
            </a:r>
            <a:endParaRPr lang="en-IN" sz="2000" dirty="0">
              <a:solidFill>
                <a:schemeClr val="accent4"/>
              </a:solidFill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3779912" y="3861048"/>
            <a:ext cx="2016224" cy="540060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Demand</a:t>
            </a:r>
            <a:endParaRPr kumimoji="0" lang="en-IN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3779912" y="4581128"/>
            <a:ext cx="2016224" cy="540060"/>
          </a:xfrm>
          <a:prstGeom prst="round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Supply</a:t>
            </a:r>
            <a:endParaRPr kumimoji="0" lang="en-IN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3779912" y="5373216"/>
            <a:ext cx="2016224" cy="540060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Ecosystem</a:t>
            </a:r>
            <a:endParaRPr kumimoji="0" lang="en-IN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2411760" y="4203086"/>
            <a:ext cx="1224136" cy="124213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N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39752" y="3825034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Challenges</a:t>
            </a:r>
            <a:endParaRPr lang="en-IN" sz="1600" dirty="0"/>
          </a:p>
        </p:txBody>
      </p:sp>
      <p:sp>
        <p:nvSpPr>
          <p:cNvPr id="26" name="Right Arrow 25"/>
          <p:cNvSpPr/>
          <p:nvPr/>
        </p:nvSpPr>
        <p:spPr bwMode="auto">
          <a:xfrm>
            <a:off x="5940152" y="4203086"/>
            <a:ext cx="1224136" cy="124213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N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19777" y="3760401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Recommendations</a:t>
            </a:r>
            <a:endParaRPr lang="en-IN" sz="1600" dirty="0"/>
          </a:p>
        </p:txBody>
      </p:sp>
      <p:sp>
        <p:nvSpPr>
          <p:cNvPr id="28" name="Oval 27"/>
          <p:cNvSpPr/>
          <p:nvPr/>
        </p:nvSpPr>
        <p:spPr bwMode="auto">
          <a:xfrm>
            <a:off x="6756897" y="2780928"/>
            <a:ext cx="1800200" cy="752018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Government</a:t>
            </a:r>
            <a:endParaRPr kumimoji="0" lang="en-IN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6552220" y="5805264"/>
            <a:ext cx="1800200" cy="752018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NGOs</a:t>
            </a:r>
            <a:endParaRPr kumimoji="0" lang="en-IN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7375273" y="3994311"/>
            <a:ext cx="1800200" cy="752018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1"/>
                </a:solidFill>
              </a:rPr>
              <a:t>Donor Agencies</a:t>
            </a:r>
            <a:endParaRPr kumimoji="0" lang="en-IN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7164288" y="4891228"/>
            <a:ext cx="1800200" cy="752018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Private Sector</a:t>
            </a:r>
            <a:endParaRPr kumimoji="0" lang="en-IN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993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  <p:bldP spid="16" grpId="0" animBg="1"/>
      <p:bldP spid="17" grpId="0" animBg="1"/>
      <p:bldP spid="19" grpId="0" animBg="1"/>
      <p:bldP spid="20" grpId="0"/>
      <p:bldP spid="21" grpId="0" animBg="1"/>
      <p:bldP spid="22" grpId="0" animBg="1"/>
      <p:bldP spid="23" grpId="0" animBg="1"/>
      <p:bldP spid="24" grpId="0" animBg="1"/>
      <p:bldP spid="25" grpId="0"/>
      <p:bldP spid="26" grpId="0" animBg="1"/>
      <p:bldP spid="27" grpId="0"/>
      <p:bldP spid="28" grpId="0" animBg="1"/>
      <p:bldP spid="30" grpId="0" animBg="1"/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22.11.2013</a:t>
            </a:fld>
            <a:endParaRPr lang="de-DE" noProof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684213" y="3555454"/>
            <a:ext cx="4481512" cy="26098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 a federal enterprise, GIZ supports the German Government in achieving its objectives in the field of international cooperation for sustainable development.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Published by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Deutsche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Gesellschaft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für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Internationale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Zusammenarbeit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(GIZ) GmbH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Registered offices, Bonn and Eschborn, Germany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Indo-German Energy Programme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B-5/2,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Safdarjung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Enclave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New Delhi – 110 029, India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	+91 11 4949 5353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	+91 11 4949 5391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	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Michael.Blunck@giz.de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	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www.giz.de</a:t>
            </a: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Inhaltsplatzhalter 8"/>
          <p:cNvSpPr txBox="1">
            <a:spLocks/>
          </p:cNvSpPr>
          <p:nvPr/>
        </p:nvSpPr>
        <p:spPr>
          <a:xfrm>
            <a:off x="5467350" y="3555454"/>
            <a:ext cx="3005138" cy="2588517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  <a:defRPr/>
            </a:pP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Responsible</a:t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Michael Blunck</a:t>
            </a:r>
          </a:p>
          <a:p>
            <a:pPr algn="l">
              <a:spcAft>
                <a:spcPts val="600"/>
              </a:spcAft>
              <a:defRPr/>
            </a:pP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Photo credits</a:t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© GIZ </a:t>
            </a:r>
            <a:endParaRPr lang="en-GB" sz="105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5467350" y="4991843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800" b="0" dirty="0">
                <a:solidFill>
                  <a:schemeClr val="tx2">
                    <a:lumMod val="75000"/>
                  </a:schemeClr>
                </a:solidFill>
              </a:rPr>
              <a:t>In cooperation with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4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  <p:grpSp>
        <p:nvGrpSpPr>
          <p:cNvPr id="13" name="Group 12"/>
          <p:cNvGrpSpPr>
            <a:grpSpLocks/>
          </p:cNvGrpSpPr>
          <p:nvPr/>
        </p:nvGrpSpPr>
        <p:grpSpPr>
          <a:xfrm>
            <a:off x="5548506" y="5271253"/>
            <a:ext cx="3271966" cy="750035"/>
            <a:chOff x="0" y="-1"/>
            <a:chExt cx="2976040" cy="750466"/>
          </a:xfrm>
        </p:grpSpPr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527769" y="72009"/>
              <a:ext cx="2448271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/>
            <a:lstStyle/>
            <a:p>
              <a:pPr eaLnBrk="0" fontAlgn="base" hangingPunct="0">
                <a:spcAft>
                  <a:spcPts val="0"/>
                </a:spcAft>
              </a:pPr>
              <a:r>
                <a:rPr lang="en-US" sz="1200" b="1" kern="1200" dirty="0">
                  <a:solidFill>
                    <a:srgbClr val="404040"/>
                  </a:solidFill>
                  <a:effectLst/>
                  <a:latin typeface="Arial Narrow"/>
                  <a:ea typeface="SimSun"/>
                  <a:cs typeface="Times New Roman"/>
                </a:rPr>
                <a:t>Ministry of New and Renewable Energy</a:t>
              </a:r>
              <a:endParaRPr lang="en-IN" sz="1200" dirty="0">
                <a:effectLst/>
                <a:latin typeface="Times New Roman"/>
                <a:ea typeface="Times New Roman"/>
              </a:endParaRPr>
            </a:p>
            <a:p>
              <a:pPr eaLnBrk="0" fontAlgn="base" hangingPunct="0">
                <a:spcAft>
                  <a:spcPts val="0"/>
                </a:spcAft>
              </a:pPr>
              <a:r>
                <a:rPr lang="en-US" sz="1200" b="1" kern="1200" dirty="0">
                  <a:solidFill>
                    <a:srgbClr val="404040"/>
                  </a:solidFill>
                  <a:effectLst/>
                  <a:latin typeface="Arial Narrow"/>
                  <a:ea typeface="SimSun"/>
                  <a:cs typeface="Times New Roman"/>
                </a:rPr>
                <a:t>Government of India</a:t>
              </a:r>
              <a:endParaRPr lang="en-IN" sz="1200" dirty="0">
                <a:effectLst/>
                <a:latin typeface="Times New Roman"/>
                <a:ea typeface="Times New Roman"/>
              </a:endParaRPr>
            </a:p>
          </p:txBody>
        </p:sp>
        <p:pic>
          <p:nvPicPr>
            <p:cNvPr id="16" name="Picture 15" descr="Indiaimages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527769" cy="750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1040400" y="1772816"/>
            <a:ext cx="7034400" cy="1084159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Thank you for your attention.</a:t>
            </a:r>
          </a:p>
          <a:p>
            <a:pPr algn="ctr"/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more information please visit</a:t>
            </a:r>
            <a:b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6"/>
              </a:rPr>
              <a:t>www.igen-re.in</a:t>
            </a: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7487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365</Words>
  <Application>Microsoft Office PowerPoint</Application>
  <PresentationFormat>On-screen Show (4:3)</PresentationFormat>
  <Paragraphs>124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Cover</vt:lpstr>
      <vt:lpstr>PowerPoint Presentation</vt:lpstr>
      <vt:lpstr>The GIZ Renewable Energy Portfolio</vt:lpstr>
      <vt:lpstr>IGEN-RE Component Concept</vt:lpstr>
      <vt:lpstr>Types of activities</vt:lpstr>
      <vt:lpstr>PowerPoint Presentation</vt:lpstr>
      <vt:lpstr>Outline - India Clean Cookstove Forum 2013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Blunck</dc:creator>
  <cp:lastModifiedBy>Michael Blunck</cp:lastModifiedBy>
  <cp:revision>106</cp:revision>
  <cp:lastPrinted>2013-09-27T06:25:49Z</cp:lastPrinted>
  <dcterms:modified xsi:type="dcterms:W3CDTF">2013-11-22T05:40:45Z</dcterms:modified>
</cp:coreProperties>
</file>